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92" r:id="rId3"/>
    <p:sldId id="286" r:id="rId4"/>
    <p:sldId id="310" r:id="rId5"/>
    <p:sldId id="312" r:id="rId6"/>
    <p:sldId id="308" r:id="rId7"/>
    <p:sldId id="313" r:id="rId8"/>
    <p:sldId id="309" r:id="rId9"/>
    <p:sldId id="314" r:id="rId10"/>
    <p:sldId id="315" r:id="rId11"/>
    <p:sldId id="316" r:id="rId12"/>
    <p:sldId id="317" r:id="rId13"/>
  </p:sldIdLst>
  <p:sldSz cx="12192000" cy="6858000"/>
  <p:notesSz cx="6858000" cy="9144000"/>
  <p:custDataLst>
    <p:tags r:id="rId1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3864"/>
    <a:srgbClr val="800000"/>
    <a:srgbClr val="920000"/>
    <a:srgbClr val="51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67159" autoAdjust="0"/>
  </p:normalViewPr>
  <p:slideViewPr>
    <p:cSldViewPr snapToGrid="0">
      <p:cViewPr varScale="1">
        <p:scale>
          <a:sx n="48" d="100"/>
          <a:sy n="48" d="100"/>
        </p:scale>
        <p:origin x="157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0CBDE3-C096-4F3A-80AC-A0F4179B6908}" type="datetimeFigureOut">
              <a:rPr lang="en-GB" smtClean="0"/>
              <a:t>29/01/2018</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CAC3AA-F283-4918-B104-EDEDADE143F1}" type="slidenum">
              <a:rPr lang="en-GB" smtClean="0"/>
              <a:t>‹#›</a:t>
            </a:fld>
            <a:endParaRPr lang="en-GB" dirty="0"/>
          </a:p>
        </p:txBody>
      </p:sp>
    </p:spTree>
    <p:extLst>
      <p:ext uri="{BB962C8B-B14F-4D97-AF65-F5344CB8AC3E}">
        <p14:creationId xmlns:p14="http://schemas.microsoft.com/office/powerpoint/2010/main" val="1252307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CAC3AA-F283-4918-B104-EDEDADE143F1}" type="slidenum">
              <a:rPr lang="en-GB" smtClean="0"/>
              <a:t>1</a:t>
            </a:fld>
            <a:endParaRPr lang="en-GB" dirty="0"/>
          </a:p>
        </p:txBody>
      </p:sp>
    </p:spTree>
    <p:extLst>
      <p:ext uri="{BB962C8B-B14F-4D97-AF65-F5344CB8AC3E}">
        <p14:creationId xmlns:p14="http://schemas.microsoft.com/office/powerpoint/2010/main" val="19426024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Spend time getting the group to talk about the questions above. You can follow up the question of Why are you here? With “What do you want to leave these workshops knowing?” </a:t>
            </a:r>
          </a:p>
          <a:p>
            <a:r>
              <a:rPr lang="en-GB" sz="1200" kern="1200" dirty="0">
                <a:solidFill>
                  <a:schemeClr val="tx1"/>
                </a:solidFill>
                <a:effectLst/>
                <a:latin typeface="+mn-lt"/>
                <a:ea typeface="+mn-ea"/>
                <a:cs typeface="+mn-cs"/>
              </a:rPr>
              <a:t>Use a flip chart to record their expectations.</a:t>
            </a:r>
          </a:p>
        </p:txBody>
      </p:sp>
      <p:sp>
        <p:nvSpPr>
          <p:cNvPr id="4" name="Slide Number Placeholder 3"/>
          <p:cNvSpPr>
            <a:spLocks noGrp="1"/>
          </p:cNvSpPr>
          <p:nvPr>
            <p:ph type="sldNum" sz="quarter" idx="10"/>
          </p:nvPr>
        </p:nvSpPr>
        <p:spPr/>
        <p:txBody>
          <a:bodyPr/>
          <a:lstStyle/>
          <a:p>
            <a:fld id="{7DCAC3AA-F283-4918-B104-EDEDADE143F1}" type="slidenum">
              <a:rPr lang="en-GB" smtClean="0"/>
              <a:t>10</a:t>
            </a:fld>
            <a:endParaRPr lang="en-GB" dirty="0"/>
          </a:p>
        </p:txBody>
      </p:sp>
    </p:spTree>
    <p:extLst>
      <p:ext uri="{BB962C8B-B14F-4D97-AF65-F5344CB8AC3E}">
        <p14:creationId xmlns:p14="http://schemas.microsoft.com/office/powerpoint/2010/main" val="2674609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participants how to search the </a:t>
            </a:r>
            <a:r>
              <a:rPr lang="en-US" dirty="0" err="1"/>
              <a:t>cgspace</a:t>
            </a:r>
            <a:r>
              <a:rPr lang="en-US" dirty="0"/>
              <a:t> to find more case studies and support from CLEANED</a:t>
            </a:r>
          </a:p>
          <a:p>
            <a:r>
              <a:rPr lang="en-US" sz="1200" dirty="0"/>
              <a:t>https://cgspace.cgiar.org/bitstream/handle/10568/78472/LF_brief19.pdf?sequence=2&amp;isAllowed=y </a:t>
            </a:r>
          </a:p>
          <a:p>
            <a:endParaRPr lang="en-US" sz="1200" dirty="0"/>
          </a:p>
          <a:p>
            <a:endParaRPr lang="en-GB" dirty="0"/>
          </a:p>
        </p:txBody>
      </p:sp>
      <p:sp>
        <p:nvSpPr>
          <p:cNvPr id="4" name="Slide Number Placeholder 3"/>
          <p:cNvSpPr>
            <a:spLocks noGrp="1"/>
          </p:cNvSpPr>
          <p:nvPr>
            <p:ph type="sldNum" sz="quarter" idx="10"/>
          </p:nvPr>
        </p:nvSpPr>
        <p:spPr/>
        <p:txBody>
          <a:bodyPr/>
          <a:lstStyle/>
          <a:p>
            <a:fld id="{7DCAC3AA-F283-4918-B104-EDEDADE143F1}" type="slidenum">
              <a:rPr lang="en-GB" smtClean="0"/>
              <a:t>11</a:t>
            </a:fld>
            <a:endParaRPr lang="en-GB" dirty="0"/>
          </a:p>
        </p:txBody>
      </p:sp>
    </p:spTree>
    <p:extLst>
      <p:ext uri="{BB962C8B-B14F-4D97-AF65-F5344CB8AC3E}">
        <p14:creationId xmlns:p14="http://schemas.microsoft.com/office/powerpoint/2010/main" val="20832951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them and let them know there is a contacts sheet </a:t>
            </a:r>
            <a:endParaRPr lang="en-US" sz="1200" dirty="0"/>
          </a:p>
          <a:p>
            <a:endParaRPr lang="en-GB" dirty="0"/>
          </a:p>
        </p:txBody>
      </p:sp>
      <p:sp>
        <p:nvSpPr>
          <p:cNvPr id="4" name="Slide Number Placeholder 3"/>
          <p:cNvSpPr>
            <a:spLocks noGrp="1"/>
          </p:cNvSpPr>
          <p:nvPr>
            <p:ph type="sldNum" sz="quarter" idx="10"/>
          </p:nvPr>
        </p:nvSpPr>
        <p:spPr/>
        <p:txBody>
          <a:bodyPr/>
          <a:lstStyle/>
          <a:p>
            <a:fld id="{7DCAC3AA-F283-4918-B104-EDEDADE143F1}" type="slidenum">
              <a:rPr lang="en-GB" smtClean="0"/>
              <a:t>12</a:t>
            </a:fld>
            <a:endParaRPr lang="en-GB" dirty="0"/>
          </a:p>
        </p:txBody>
      </p:sp>
    </p:spTree>
    <p:extLst>
      <p:ext uri="{BB962C8B-B14F-4D97-AF65-F5344CB8AC3E}">
        <p14:creationId xmlns:p14="http://schemas.microsoft.com/office/powerpoint/2010/main" val="2827459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Spend time getting the group to talk about the questions above. You can follow up the question of Why are you here? With “What do you want to leave these workshops knowing?” </a:t>
            </a:r>
          </a:p>
          <a:p>
            <a:r>
              <a:rPr lang="en-GB" sz="1200" kern="1200" dirty="0">
                <a:solidFill>
                  <a:schemeClr val="tx1"/>
                </a:solidFill>
                <a:effectLst/>
                <a:latin typeface="+mn-lt"/>
                <a:ea typeface="+mn-ea"/>
                <a:cs typeface="+mn-cs"/>
              </a:rPr>
              <a:t>Use a flip chart to record their expectations.</a:t>
            </a:r>
          </a:p>
        </p:txBody>
      </p:sp>
      <p:sp>
        <p:nvSpPr>
          <p:cNvPr id="4" name="Slide Number Placeholder 3"/>
          <p:cNvSpPr>
            <a:spLocks noGrp="1"/>
          </p:cNvSpPr>
          <p:nvPr>
            <p:ph type="sldNum" sz="quarter" idx="10"/>
          </p:nvPr>
        </p:nvSpPr>
        <p:spPr/>
        <p:txBody>
          <a:bodyPr/>
          <a:lstStyle/>
          <a:p>
            <a:fld id="{7DCAC3AA-F283-4918-B104-EDEDADE143F1}" type="slidenum">
              <a:rPr lang="en-GB" smtClean="0"/>
              <a:t>2</a:t>
            </a:fld>
            <a:endParaRPr lang="en-GB" dirty="0"/>
          </a:p>
        </p:txBody>
      </p:sp>
    </p:spTree>
    <p:extLst>
      <p:ext uri="{BB962C8B-B14F-4D97-AF65-F5344CB8AC3E}">
        <p14:creationId xmlns:p14="http://schemas.microsoft.com/office/powerpoint/2010/main" val="3016205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Copy of 16_1_2018_B1_WesternKenya_1KN_1DC</a:t>
            </a:r>
            <a:endParaRPr lang="en-GB" dirty="0"/>
          </a:p>
        </p:txBody>
      </p:sp>
      <p:sp>
        <p:nvSpPr>
          <p:cNvPr id="4" name="Slide Number Placeholder 3"/>
          <p:cNvSpPr>
            <a:spLocks noGrp="1"/>
          </p:cNvSpPr>
          <p:nvPr>
            <p:ph type="sldNum" sz="quarter" idx="10"/>
          </p:nvPr>
        </p:nvSpPr>
        <p:spPr/>
        <p:txBody>
          <a:bodyPr/>
          <a:lstStyle/>
          <a:p>
            <a:fld id="{7DCAC3AA-F283-4918-B104-EDEDADE143F1}" type="slidenum">
              <a:rPr lang="en-GB" smtClean="0"/>
              <a:t>3</a:t>
            </a:fld>
            <a:endParaRPr lang="en-GB" dirty="0"/>
          </a:p>
        </p:txBody>
      </p:sp>
    </p:spTree>
    <p:extLst>
      <p:ext uri="{BB962C8B-B14F-4D97-AF65-F5344CB8AC3E}">
        <p14:creationId xmlns:p14="http://schemas.microsoft.com/office/powerpoint/2010/main" val="2448235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Copy of 16_1_2018_B1_WesternKenya_1KN_1DC</a:t>
            </a:r>
            <a:endParaRPr lang="en-GB" dirty="0"/>
          </a:p>
        </p:txBody>
      </p:sp>
      <p:sp>
        <p:nvSpPr>
          <p:cNvPr id="4" name="Slide Number Placeholder 3"/>
          <p:cNvSpPr>
            <a:spLocks noGrp="1"/>
          </p:cNvSpPr>
          <p:nvPr>
            <p:ph type="sldNum" sz="quarter" idx="10"/>
          </p:nvPr>
        </p:nvSpPr>
        <p:spPr/>
        <p:txBody>
          <a:bodyPr/>
          <a:lstStyle/>
          <a:p>
            <a:fld id="{7DCAC3AA-F283-4918-B104-EDEDADE143F1}" type="slidenum">
              <a:rPr lang="en-GB" smtClean="0"/>
              <a:t>4</a:t>
            </a:fld>
            <a:endParaRPr lang="en-GB" dirty="0"/>
          </a:p>
        </p:txBody>
      </p:sp>
    </p:spTree>
    <p:extLst>
      <p:ext uri="{BB962C8B-B14F-4D97-AF65-F5344CB8AC3E}">
        <p14:creationId xmlns:p14="http://schemas.microsoft.com/office/powerpoint/2010/main" val="14397091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Copy of 16_1_2018_B1_WesternKenya_1KN_1DC</a:t>
            </a:r>
            <a:endParaRPr lang="en-GB" dirty="0"/>
          </a:p>
        </p:txBody>
      </p:sp>
      <p:sp>
        <p:nvSpPr>
          <p:cNvPr id="4" name="Slide Number Placeholder 3"/>
          <p:cNvSpPr>
            <a:spLocks noGrp="1"/>
          </p:cNvSpPr>
          <p:nvPr>
            <p:ph type="sldNum" sz="quarter" idx="10"/>
          </p:nvPr>
        </p:nvSpPr>
        <p:spPr/>
        <p:txBody>
          <a:bodyPr/>
          <a:lstStyle/>
          <a:p>
            <a:fld id="{7DCAC3AA-F283-4918-B104-EDEDADE143F1}" type="slidenum">
              <a:rPr lang="en-GB" smtClean="0"/>
              <a:t>5</a:t>
            </a:fld>
            <a:endParaRPr lang="en-GB" dirty="0"/>
          </a:p>
        </p:txBody>
      </p:sp>
    </p:spTree>
    <p:extLst>
      <p:ext uri="{BB962C8B-B14F-4D97-AF65-F5344CB8AC3E}">
        <p14:creationId xmlns:p14="http://schemas.microsoft.com/office/powerpoint/2010/main" val="1318854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Copy of 16_1_2018_T1_S3_V1_2.KN_1DC_2-1_3000L</a:t>
            </a:r>
            <a:endParaRPr lang="en-GB" dirty="0"/>
          </a:p>
        </p:txBody>
      </p:sp>
      <p:sp>
        <p:nvSpPr>
          <p:cNvPr id="4" name="Slide Number Placeholder 3"/>
          <p:cNvSpPr>
            <a:spLocks noGrp="1"/>
          </p:cNvSpPr>
          <p:nvPr>
            <p:ph type="sldNum" sz="quarter" idx="10"/>
          </p:nvPr>
        </p:nvSpPr>
        <p:spPr/>
        <p:txBody>
          <a:bodyPr/>
          <a:lstStyle/>
          <a:p>
            <a:fld id="{7DCAC3AA-F283-4918-B104-EDEDADE143F1}" type="slidenum">
              <a:rPr lang="en-GB" smtClean="0"/>
              <a:t>6</a:t>
            </a:fld>
            <a:endParaRPr lang="en-GB" dirty="0"/>
          </a:p>
        </p:txBody>
      </p:sp>
    </p:spTree>
    <p:extLst>
      <p:ext uri="{BB962C8B-B14F-4D97-AF65-F5344CB8AC3E}">
        <p14:creationId xmlns:p14="http://schemas.microsoft.com/office/powerpoint/2010/main" val="3846805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Copy of 16_1_2018_T1_S3_V1_2.KN_1DC_2-1_3000L</a:t>
            </a:r>
            <a:endParaRPr lang="en-GB" dirty="0"/>
          </a:p>
          <a:p>
            <a:endParaRPr lang="en-GB" dirty="0"/>
          </a:p>
        </p:txBody>
      </p:sp>
      <p:sp>
        <p:nvSpPr>
          <p:cNvPr id="4" name="Slide Number Placeholder 3"/>
          <p:cNvSpPr>
            <a:spLocks noGrp="1"/>
          </p:cNvSpPr>
          <p:nvPr>
            <p:ph type="sldNum" sz="quarter" idx="10"/>
          </p:nvPr>
        </p:nvSpPr>
        <p:spPr/>
        <p:txBody>
          <a:bodyPr/>
          <a:lstStyle/>
          <a:p>
            <a:fld id="{7DCAC3AA-F283-4918-B104-EDEDADE143F1}" type="slidenum">
              <a:rPr lang="en-GB" smtClean="0"/>
              <a:t>7</a:t>
            </a:fld>
            <a:endParaRPr lang="en-GB" dirty="0"/>
          </a:p>
        </p:txBody>
      </p:sp>
    </p:spTree>
    <p:extLst>
      <p:ext uri="{BB962C8B-B14F-4D97-AF65-F5344CB8AC3E}">
        <p14:creationId xmlns:p14="http://schemas.microsoft.com/office/powerpoint/2010/main" val="31977203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groups ask them to answer the questions  </a:t>
            </a:r>
          </a:p>
          <a:p>
            <a:endParaRPr lang="en-GB" dirty="0"/>
          </a:p>
          <a:p>
            <a:r>
              <a:rPr lang="en-GB" dirty="0"/>
              <a:t>Feedback to a flip chart or</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Activities include carrying out ‘</a:t>
            </a:r>
            <a:r>
              <a:rPr lang="en-US" sz="1200" dirty="0">
                <a:solidFill>
                  <a:srgbClr val="FF0000"/>
                </a:solidFill>
              </a:rPr>
              <a:t>life cycle </a:t>
            </a:r>
            <a:r>
              <a:rPr lang="en-US" sz="1200" dirty="0"/>
              <a:t>analysis of livestock production and marketing to evaluate carbon footprint, environment and resource implications and demands’. </a:t>
            </a:r>
          </a:p>
          <a:p>
            <a:endParaRPr lang="en-GB" dirty="0"/>
          </a:p>
        </p:txBody>
      </p:sp>
      <p:sp>
        <p:nvSpPr>
          <p:cNvPr id="4" name="Slide Number Placeholder 3"/>
          <p:cNvSpPr>
            <a:spLocks noGrp="1"/>
          </p:cNvSpPr>
          <p:nvPr>
            <p:ph type="sldNum" sz="quarter" idx="10"/>
          </p:nvPr>
        </p:nvSpPr>
        <p:spPr/>
        <p:txBody>
          <a:bodyPr/>
          <a:lstStyle/>
          <a:p>
            <a:fld id="{7DCAC3AA-F283-4918-B104-EDEDADE143F1}" type="slidenum">
              <a:rPr lang="en-GB" smtClean="0"/>
              <a:t>8</a:t>
            </a:fld>
            <a:endParaRPr lang="en-GB" dirty="0"/>
          </a:p>
        </p:txBody>
      </p:sp>
    </p:spTree>
    <p:extLst>
      <p:ext uri="{BB962C8B-B14F-4D97-AF65-F5344CB8AC3E}">
        <p14:creationId xmlns:p14="http://schemas.microsoft.com/office/powerpoint/2010/main" val="13888434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CAC3AA-F283-4918-B104-EDEDADE143F1}" type="slidenum">
              <a:rPr lang="en-GB" smtClean="0"/>
              <a:t>9</a:t>
            </a:fld>
            <a:endParaRPr lang="en-GB" dirty="0"/>
          </a:p>
        </p:txBody>
      </p:sp>
    </p:spTree>
    <p:extLst>
      <p:ext uri="{BB962C8B-B14F-4D97-AF65-F5344CB8AC3E}">
        <p14:creationId xmlns:p14="http://schemas.microsoft.com/office/powerpoint/2010/main" val="4048962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1721398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897924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2083325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1256465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4282632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589104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417659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2909267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2438007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969096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2607899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8E519F-6184-4F77-B1BA-482B0ABE3FAE}" type="datetimeFigureOut">
              <a:rPr lang="en-GB" smtClean="0"/>
              <a:t>29/01/2018</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pic>
        <p:nvPicPr>
          <p:cNvPr id="7" name="Picture 6">
            <a:extLst>
              <a:ext uri="{FF2B5EF4-FFF2-40B4-BE49-F238E27FC236}">
                <a16:creationId xmlns:a16="http://schemas.microsoft.com/office/drawing/2014/main" id="{118A8F86-BAC9-4E00-8F42-F92BDA9E9E5B}"/>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380597" y="6234545"/>
            <a:ext cx="1062187" cy="293674"/>
          </a:xfrm>
          <a:prstGeom prst="rect">
            <a:avLst/>
          </a:prstGeom>
        </p:spPr>
      </p:pic>
      <p:pic>
        <p:nvPicPr>
          <p:cNvPr id="8" name="Picture 7">
            <a:extLst>
              <a:ext uri="{FF2B5EF4-FFF2-40B4-BE49-F238E27FC236}">
                <a16:creationId xmlns:a16="http://schemas.microsoft.com/office/drawing/2014/main" id="{7D77B927-ECF0-4C41-A1EF-9718F2E25A53}"/>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570904" y="6234545"/>
            <a:ext cx="1636680" cy="293674"/>
          </a:xfrm>
          <a:prstGeom prst="rect">
            <a:avLst/>
          </a:prstGeom>
        </p:spPr>
      </p:pic>
      <p:pic>
        <p:nvPicPr>
          <p:cNvPr id="9" name="Picture 8">
            <a:extLst>
              <a:ext uri="{FF2B5EF4-FFF2-40B4-BE49-F238E27FC236}">
                <a16:creationId xmlns:a16="http://schemas.microsoft.com/office/drawing/2014/main" id="{FB1BB4D9-22DC-4DA8-9861-BB1E0F61C4D0}"/>
              </a:ext>
            </a:extLst>
          </p:cNvPr>
          <p:cNvPicPr>
            <a:picLocks noChangeAspect="1"/>
          </p:cNvPicPr>
          <p:nvPr userDrawn="1"/>
        </p:nvPicPr>
        <p:blipFill rotWithShape="1">
          <a:blip r:embed="rId15" cstate="print">
            <a:extLst>
              <a:ext uri="{28A0092B-C50C-407E-A947-70E740481C1C}">
                <a14:useLocalDpi xmlns:a14="http://schemas.microsoft.com/office/drawing/2010/main" val="0"/>
              </a:ext>
            </a:extLst>
          </a:blip>
          <a:srcRect r="47946"/>
          <a:stretch/>
        </p:blipFill>
        <p:spPr>
          <a:xfrm>
            <a:off x="10615797" y="6234545"/>
            <a:ext cx="477653" cy="437418"/>
          </a:xfrm>
          <a:prstGeom prst="rect">
            <a:avLst/>
          </a:prstGeom>
        </p:spPr>
      </p:pic>
      <p:pic>
        <p:nvPicPr>
          <p:cNvPr id="10" name="Picture 9">
            <a:extLst>
              <a:ext uri="{FF2B5EF4-FFF2-40B4-BE49-F238E27FC236}">
                <a16:creationId xmlns:a16="http://schemas.microsoft.com/office/drawing/2014/main" id="{6C886FB7-8377-499F-873B-F1B37F6CE2FC}"/>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1212781" y="6214763"/>
            <a:ext cx="457200" cy="457200"/>
          </a:xfrm>
          <a:prstGeom prst="rect">
            <a:avLst/>
          </a:prstGeom>
        </p:spPr>
      </p:pic>
    </p:spTree>
    <p:extLst>
      <p:ext uri="{BB962C8B-B14F-4D97-AF65-F5344CB8AC3E}">
        <p14:creationId xmlns:p14="http://schemas.microsoft.com/office/powerpoint/2010/main" val="15121285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hyperlink" Target="https://cgspace.cgiar.or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78020" y="3391655"/>
            <a:ext cx="4675031" cy="830997"/>
          </a:xfrm>
          <a:prstGeom prst="rect">
            <a:avLst/>
          </a:prstGeom>
          <a:noFill/>
        </p:spPr>
        <p:txBody>
          <a:bodyPr wrap="square" rtlCol="0">
            <a:spAutoFit/>
          </a:bodyPr>
          <a:lstStyle/>
          <a:p>
            <a:r>
              <a:rPr lang="en-GB" sz="4800" dirty="0">
                <a:latin typeface="Calibri" panose="020F0502020204030204" pitchFamily="34" charset="0"/>
                <a:cs typeface="Arial" panose="020B0604020202020204" pitchFamily="34" charset="0"/>
              </a:rPr>
              <a:t>CLEANED</a:t>
            </a:r>
            <a:r>
              <a:rPr lang="en-GB" sz="4800" dirty="0">
                <a:latin typeface="Arial" panose="020B0604020202020204" pitchFamily="34" charset="0"/>
                <a:cs typeface="Arial" panose="020B0604020202020204" pitchFamily="34" charset="0"/>
              </a:rPr>
              <a:t> </a:t>
            </a:r>
            <a:r>
              <a:rPr lang="en-GB" sz="4800" dirty="0">
                <a:latin typeface="Calibri Light" panose="020F0302020204030204" pitchFamily="34" charset="0"/>
                <a:cs typeface="Arial" panose="020B0604020202020204" pitchFamily="34" charset="0"/>
              </a:rPr>
              <a:t>Tool</a:t>
            </a:r>
            <a:endParaRPr lang="en-GB" dirty="0">
              <a:latin typeface="Calibri Light" panose="020F0302020204030204" pitchFamily="34" charset="0"/>
              <a:cs typeface="Arial" panose="020B0604020202020204" pitchFamily="34" charset="0"/>
            </a:endParaRPr>
          </a:p>
        </p:txBody>
      </p:sp>
      <p:sp>
        <p:nvSpPr>
          <p:cNvPr id="6" name="TextBox 5"/>
          <p:cNvSpPr txBox="1"/>
          <p:nvPr/>
        </p:nvSpPr>
        <p:spPr>
          <a:xfrm>
            <a:off x="1278020" y="4222652"/>
            <a:ext cx="9836448" cy="954107"/>
          </a:xfrm>
          <a:prstGeom prst="rect">
            <a:avLst/>
          </a:prstGeom>
          <a:noFill/>
        </p:spPr>
        <p:txBody>
          <a:bodyPr wrap="square" rtlCol="0">
            <a:spAutoFit/>
          </a:bodyPr>
          <a:lstStyle/>
          <a:p>
            <a:r>
              <a:rPr lang="en-US" sz="2800" dirty="0"/>
              <a:t>a minimum data tool for rapid ex-ante impact assessment of productivity, nitrogen balance, soil erosion, GHG emissions</a:t>
            </a:r>
            <a:endParaRPr lang="en-GB" sz="105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375C5DBC-541D-470A-B0B1-572E145B9583}"/>
              </a:ext>
            </a:extLst>
          </p:cNvPr>
          <p:cNvSpPr txBox="1"/>
          <p:nvPr/>
        </p:nvSpPr>
        <p:spPr>
          <a:xfrm>
            <a:off x="9326800" y="2652992"/>
            <a:ext cx="664748" cy="1569660"/>
          </a:xfrm>
          <a:prstGeom prst="rect">
            <a:avLst/>
          </a:prstGeom>
          <a:noFill/>
        </p:spPr>
        <p:txBody>
          <a:bodyPr wrap="square" rtlCol="0">
            <a:spAutoFit/>
          </a:bodyPr>
          <a:lstStyle/>
          <a:p>
            <a:r>
              <a:rPr lang="en-GB" sz="9600" dirty="0">
                <a:latin typeface="Montserrat" panose="02000505000000020004" pitchFamily="2" charset="0"/>
                <a:cs typeface="Arial" panose="020B0604020202020204" pitchFamily="34" charset="0"/>
              </a:rPr>
              <a:t>8</a:t>
            </a:r>
          </a:p>
        </p:txBody>
      </p:sp>
    </p:spTree>
    <p:extLst>
      <p:ext uri="{BB962C8B-B14F-4D97-AF65-F5344CB8AC3E}">
        <p14:creationId xmlns:p14="http://schemas.microsoft.com/office/powerpoint/2010/main" val="4217134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5FD774A-2B8D-4E93-9364-24D40BE6E669}"/>
              </a:ext>
            </a:extLst>
          </p:cNvPr>
          <p:cNvPicPr>
            <a:picLocks noChangeAspect="1"/>
          </p:cNvPicPr>
          <p:nvPr/>
        </p:nvPicPr>
        <p:blipFill rotWithShape="1">
          <a:blip r:embed="rId3">
            <a:extLst>
              <a:ext uri="{28A0092B-C50C-407E-A947-70E740481C1C}">
                <a14:useLocalDpi xmlns:a14="http://schemas.microsoft.com/office/drawing/2010/main" val="0"/>
              </a:ext>
            </a:extLst>
          </a:blip>
          <a:srcRect t="16972" r="2" b="10247"/>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4" name="TextBox 3"/>
          <p:cNvSpPr txBox="1"/>
          <p:nvPr/>
        </p:nvSpPr>
        <p:spPr>
          <a:xfrm>
            <a:off x="655320" y="365125"/>
            <a:ext cx="5120114" cy="1692794"/>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dirty="0">
                <a:latin typeface="+mj-lt"/>
                <a:ea typeface="+mj-ea"/>
                <a:cs typeface="+mj-cs"/>
              </a:rPr>
              <a:t>Welcome</a:t>
            </a:r>
          </a:p>
        </p:txBody>
      </p:sp>
      <p:sp>
        <p:nvSpPr>
          <p:cNvPr id="5" name="TextBox 4"/>
          <p:cNvSpPr txBox="1"/>
          <p:nvPr/>
        </p:nvSpPr>
        <p:spPr>
          <a:xfrm>
            <a:off x="655321" y="2575034"/>
            <a:ext cx="5120113" cy="3462228"/>
          </a:xfrm>
          <a:prstGeom prst="rect">
            <a:avLst/>
          </a:prstGeom>
        </p:spPr>
        <p:txBody>
          <a:bodyPr vert="horz" lIns="91440" tIns="45720" rIns="91440" bIns="45720" rtlCol="0">
            <a:normAutofit/>
          </a:bodyPr>
          <a:lstStyle/>
          <a:p>
            <a:pPr>
              <a:lnSpc>
                <a:spcPct val="90000"/>
              </a:lnSpc>
              <a:spcAft>
                <a:spcPts val="600"/>
              </a:spcAft>
            </a:pPr>
            <a:r>
              <a:rPr lang="en-US" dirty="0"/>
              <a:t>Introduction</a:t>
            </a:r>
          </a:p>
          <a:p>
            <a:pPr indent="-228600">
              <a:lnSpc>
                <a:spcPct val="90000"/>
              </a:lnSpc>
              <a:spcAft>
                <a:spcPts val="600"/>
              </a:spcAft>
              <a:buFont typeface="Arial" panose="020B0604020202020204" pitchFamily="34" charset="0"/>
              <a:buChar char="•"/>
            </a:pPr>
            <a:endParaRPr lang="en-US" dirty="0"/>
          </a:p>
          <a:p>
            <a:pPr indent="-228600">
              <a:lnSpc>
                <a:spcPct val="90000"/>
              </a:lnSpc>
              <a:spcAft>
                <a:spcPts val="600"/>
              </a:spcAft>
              <a:buFont typeface="Arial" panose="020B0604020202020204" pitchFamily="34" charset="0"/>
              <a:buChar char="•"/>
            </a:pPr>
            <a:r>
              <a:rPr lang="en-US" dirty="0"/>
              <a:t>Continuing after the workshop</a:t>
            </a:r>
          </a:p>
          <a:p>
            <a:pPr indent="-228600">
              <a:lnSpc>
                <a:spcPct val="90000"/>
              </a:lnSpc>
              <a:spcAft>
                <a:spcPts val="600"/>
              </a:spcAft>
              <a:buFont typeface="Arial" panose="020B0604020202020204" pitchFamily="34" charset="0"/>
              <a:buChar char="•"/>
            </a:pPr>
            <a:r>
              <a:rPr lang="en-US" dirty="0"/>
              <a:t>Where to find more information and help</a:t>
            </a:r>
          </a:p>
          <a:p>
            <a:pPr indent="-228600">
              <a:lnSpc>
                <a:spcPct val="90000"/>
              </a:lnSpc>
              <a:spcAft>
                <a:spcPts val="600"/>
              </a:spcAft>
              <a:buFont typeface="Arial" panose="020B0604020202020204" pitchFamily="34" charset="0"/>
              <a:buChar char="•"/>
            </a:pPr>
            <a:endParaRPr lang="en-US" dirty="0"/>
          </a:p>
        </p:txBody>
      </p:sp>
      <p:pic>
        <p:nvPicPr>
          <p:cNvPr id="13" name="Picture 12">
            <a:extLst>
              <a:ext uri="{FF2B5EF4-FFF2-40B4-BE49-F238E27FC236}">
                <a16:creationId xmlns:a16="http://schemas.microsoft.com/office/drawing/2014/main" id="{B59C1C0A-2AD3-48F4-BCD6-6924F70054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80597" y="6234545"/>
            <a:ext cx="1062187" cy="293674"/>
          </a:xfrm>
          <a:prstGeom prst="rect">
            <a:avLst/>
          </a:prstGeom>
        </p:spPr>
      </p:pic>
      <p:pic>
        <p:nvPicPr>
          <p:cNvPr id="14" name="Picture 13">
            <a:extLst>
              <a:ext uri="{FF2B5EF4-FFF2-40B4-BE49-F238E27FC236}">
                <a16:creationId xmlns:a16="http://schemas.microsoft.com/office/drawing/2014/main" id="{12925E33-34D4-4131-8C59-C47374524A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0904" y="6234545"/>
            <a:ext cx="1636680" cy="293674"/>
          </a:xfrm>
          <a:prstGeom prst="rect">
            <a:avLst/>
          </a:prstGeom>
        </p:spPr>
      </p:pic>
      <p:pic>
        <p:nvPicPr>
          <p:cNvPr id="15" name="Picture 14">
            <a:extLst>
              <a:ext uri="{FF2B5EF4-FFF2-40B4-BE49-F238E27FC236}">
                <a16:creationId xmlns:a16="http://schemas.microsoft.com/office/drawing/2014/main" id="{A6E97656-4C26-44D8-AA84-A97AB089C24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47946"/>
          <a:stretch/>
        </p:blipFill>
        <p:spPr>
          <a:xfrm>
            <a:off x="10615797" y="6234545"/>
            <a:ext cx="477653" cy="437418"/>
          </a:xfrm>
          <a:prstGeom prst="rect">
            <a:avLst/>
          </a:prstGeom>
        </p:spPr>
      </p:pic>
      <p:pic>
        <p:nvPicPr>
          <p:cNvPr id="16" name="Picture 15">
            <a:extLst>
              <a:ext uri="{FF2B5EF4-FFF2-40B4-BE49-F238E27FC236}">
                <a16:creationId xmlns:a16="http://schemas.microsoft.com/office/drawing/2014/main" id="{F6986D5C-A5E8-4EED-B4B0-C7252CF7B9F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12781" y="6214763"/>
            <a:ext cx="457200" cy="457200"/>
          </a:xfrm>
          <a:prstGeom prst="rect">
            <a:avLst/>
          </a:prstGeom>
        </p:spPr>
      </p:pic>
    </p:spTree>
    <p:extLst>
      <p:ext uri="{BB962C8B-B14F-4D97-AF65-F5344CB8AC3E}">
        <p14:creationId xmlns:p14="http://schemas.microsoft.com/office/powerpoint/2010/main" val="29943803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FD7DC17-9DF0-4B92-8AE6-61108187A13F}"/>
              </a:ext>
            </a:extLst>
          </p:cNvPr>
          <p:cNvSpPr/>
          <p:nvPr/>
        </p:nvSpPr>
        <p:spPr>
          <a:xfrm>
            <a:off x="139148" y="1324905"/>
            <a:ext cx="11953462" cy="4141617"/>
          </a:xfrm>
          <a:prstGeom prst="rect">
            <a:avLst/>
          </a:prstGeom>
          <a:solidFill>
            <a:schemeClr val="bg1"/>
          </a:solidFill>
          <a:ln>
            <a:solidFill>
              <a:schemeClr val="bg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440893" y="493908"/>
            <a:ext cx="4675031" cy="830997"/>
          </a:xfrm>
          <a:prstGeom prst="rect">
            <a:avLst/>
          </a:prstGeom>
          <a:noFill/>
        </p:spPr>
        <p:txBody>
          <a:bodyPr wrap="square" rtlCol="0">
            <a:spAutoFit/>
          </a:bodyPr>
          <a:lstStyle/>
          <a:p>
            <a:r>
              <a:rPr lang="en-GB" sz="4800" dirty="0">
                <a:latin typeface="+mj-lt"/>
                <a:cs typeface="Arial" panose="020B0604020202020204" pitchFamily="34" charset="0"/>
              </a:rPr>
              <a:t>Case study</a:t>
            </a:r>
          </a:p>
        </p:txBody>
      </p:sp>
      <p:sp>
        <p:nvSpPr>
          <p:cNvPr id="5" name="TextBox 4"/>
          <p:cNvSpPr txBox="1"/>
          <p:nvPr/>
        </p:nvSpPr>
        <p:spPr>
          <a:xfrm>
            <a:off x="299622" y="1431768"/>
            <a:ext cx="4528672" cy="584775"/>
          </a:xfrm>
          <a:prstGeom prst="rect">
            <a:avLst/>
          </a:prstGeom>
          <a:noFill/>
        </p:spPr>
        <p:txBody>
          <a:bodyPr wrap="square" rtlCol="0">
            <a:spAutoFit/>
          </a:bodyPr>
          <a:lstStyle/>
          <a:p>
            <a:r>
              <a:rPr lang="en-US" sz="3200" dirty="0">
                <a:hlinkClick r:id="rId3"/>
              </a:rPr>
              <a:t>https://cgspace.cgiar.org</a:t>
            </a:r>
            <a:r>
              <a:rPr lang="en-US" sz="3200" dirty="0"/>
              <a:t> </a:t>
            </a:r>
          </a:p>
        </p:txBody>
      </p:sp>
      <p:pic>
        <p:nvPicPr>
          <p:cNvPr id="3" name="Picture 2">
            <a:extLst>
              <a:ext uri="{FF2B5EF4-FFF2-40B4-BE49-F238E27FC236}">
                <a16:creationId xmlns:a16="http://schemas.microsoft.com/office/drawing/2014/main" id="{8CB10754-8A9A-46A8-8427-BADACFC9B6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9622" y="2084762"/>
            <a:ext cx="11679992" cy="1188720"/>
          </a:xfrm>
          <a:prstGeom prst="rect">
            <a:avLst/>
          </a:prstGeom>
        </p:spPr>
      </p:pic>
      <p:pic>
        <p:nvPicPr>
          <p:cNvPr id="9" name="Picture 8">
            <a:extLst>
              <a:ext uri="{FF2B5EF4-FFF2-40B4-BE49-F238E27FC236}">
                <a16:creationId xmlns:a16="http://schemas.microsoft.com/office/drawing/2014/main" id="{2BDCAB57-D2EA-4910-8228-A2E64250322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9622" y="4219972"/>
            <a:ext cx="11655587" cy="1002420"/>
          </a:xfrm>
          <a:prstGeom prst="rect">
            <a:avLst/>
          </a:prstGeom>
        </p:spPr>
      </p:pic>
      <p:sp>
        <p:nvSpPr>
          <p:cNvPr id="12" name="TextBox 11">
            <a:extLst>
              <a:ext uri="{FF2B5EF4-FFF2-40B4-BE49-F238E27FC236}">
                <a16:creationId xmlns:a16="http://schemas.microsoft.com/office/drawing/2014/main" id="{83BD61C7-71A2-4B67-AB42-90C30CA17E73}"/>
              </a:ext>
            </a:extLst>
          </p:cNvPr>
          <p:cNvSpPr txBox="1"/>
          <p:nvPr/>
        </p:nvSpPr>
        <p:spPr>
          <a:xfrm>
            <a:off x="299622" y="3510119"/>
            <a:ext cx="3617843" cy="584775"/>
          </a:xfrm>
          <a:prstGeom prst="rect">
            <a:avLst/>
          </a:prstGeom>
          <a:noFill/>
        </p:spPr>
        <p:txBody>
          <a:bodyPr wrap="square" rtlCol="0">
            <a:spAutoFit/>
          </a:bodyPr>
          <a:lstStyle/>
          <a:p>
            <a:r>
              <a:rPr lang="en-GB" sz="3200" dirty="0"/>
              <a:t>Our learning portal</a:t>
            </a:r>
            <a:endParaRPr lang="en-GB" sz="2400" dirty="0"/>
          </a:p>
        </p:txBody>
      </p:sp>
    </p:spTree>
    <p:extLst>
      <p:ext uri="{BB962C8B-B14F-4D97-AF65-F5344CB8AC3E}">
        <p14:creationId xmlns:p14="http://schemas.microsoft.com/office/powerpoint/2010/main" val="42196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4675031" cy="830997"/>
          </a:xfrm>
          <a:prstGeom prst="rect">
            <a:avLst/>
          </a:prstGeom>
          <a:noFill/>
        </p:spPr>
        <p:txBody>
          <a:bodyPr wrap="square" rtlCol="0">
            <a:spAutoFit/>
          </a:bodyPr>
          <a:lstStyle/>
          <a:p>
            <a:r>
              <a:rPr lang="en-GB" sz="4800" dirty="0">
                <a:latin typeface="+mj-lt"/>
                <a:cs typeface="Arial" panose="020B0604020202020204" pitchFamily="34" charset="0"/>
              </a:rPr>
              <a:t>Case study</a:t>
            </a:r>
          </a:p>
        </p:txBody>
      </p:sp>
      <p:sp>
        <p:nvSpPr>
          <p:cNvPr id="5" name="TextBox 4"/>
          <p:cNvSpPr txBox="1"/>
          <p:nvPr/>
        </p:nvSpPr>
        <p:spPr>
          <a:xfrm>
            <a:off x="440893" y="1891575"/>
            <a:ext cx="9836448" cy="523220"/>
          </a:xfrm>
          <a:prstGeom prst="rect">
            <a:avLst/>
          </a:prstGeom>
          <a:noFill/>
        </p:spPr>
        <p:txBody>
          <a:bodyPr wrap="square" rtlCol="0">
            <a:spAutoFit/>
          </a:bodyPr>
          <a:lstStyle/>
          <a:p>
            <a:pPr marL="457200" indent="-457200">
              <a:buFont typeface="Arial" panose="020B0604020202020204" pitchFamily="34" charset="0"/>
              <a:buChar char="•"/>
            </a:pPr>
            <a:r>
              <a:rPr lang="en-US" sz="2800" dirty="0"/>
              <a:t>In groups ask them to look at the case study and discuss.</a:t>
            </a:r>
          </a:p>
        </p:txBody>
      </p:sp>
    </p:spTree>
    <p:extLst>
      <p:ext uri="{BB962C8B-B14F-4D97-AF65-F5344CB8AC3E}">
        <p14:creationId xmlns:p14="http://schemas.microsoft.com/office/powerpoint/2010/main" val="1881274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5FD774A-2B8D-4E93-9364-24D40BE6E669}"/>
              </a:ext>
            </a:extLst>
          </p:cNvPr>
          <p:cNvPicPr>
            <a:picLocks noChangeAspect="1"/>
          </p:cNvPicPr>
          <p:nvPr/>
        </p:nvPicPr>
        <p:blipFill rotWithShape="1">
          <a:blip r:embed="rId3">
            <a:extLst>
              <a:ext uri="{28A0092B-C50C-407E-A947-70E740481C1C}">
                <a14:useLocalDpi xmlns:a14="http://schemas.microsoft.com/office/drawing/2010/main" val="0"/>
              </a:ext>
            </a:extLst>
          </a:blip>
          <a:srcRect t="16972" r="2" b="10247"/>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4" name="TextBox 3"/>
          <p:cNvSpPr txBox="1"/>
          <p:nvPr/>
        </p:nvSpPr>
        <p:spPr>
          <a:xfrm>
            <a:off x="655320" y="365125"/>
            <a:ext cx="5120114" cy="1692794"/>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dirty="0">
                <a:latin typeface="+mj-lt"/>
                <a:ea typeface="+mj-ea"/>
                <a:cs typeface="+mj-cs"/>
              </a:rPr>
              <a:t>Welcome</a:t>
            </a:r>
          </a:p>
        </p:txBody>
      </p:sp>
      <p:sp>
        <p:nvSpPr>
          <p:cNvPr id="5" name="TextBox 4"/>
          <p:cNvSpPr txBox="1"/>
          <p:nvPr/>
        </p:nvSpPr>
        <p:spPr>
          <a:xfrm>
            <a:off x="655321" y="2575034"/>
            <a:ext cx="5120113" cy="3462228"/>
          </a:xfrm>
          <a:prstGeom prst="rect">
            <a:avLst/>
          </a:prstGeom>
        </p:spPr>
        <p:txBody>
          <a:bodyPr vert="horz" lIns="91440" tIns="45720" rIns="91440" bIns="45720" rtlCol="0">
            <a:normAutofit/>
          </a:bodyPr>
          <a:lstStyle/>
          <a:p>
            <a:pPr>
              <a:lnSpc>
                <a:spcPct val="90000"/>
              </a:lnSpc>
              <a:spcAft>
                <a:spcPts val="600"/>
              </a:spcAft>
            </a:pPr>
            <a:r>
              <a:rPr lang="en-US" dirty="0"/>
              <a:t>Introduction</a:t>
            </a:r>
          </a:p>
          <a:p>
            <a:pPr indent="-228600">
              <a:lnSpc>
                <a:spcPct val="90000"/>
              </a:lnSpc>
              <a:spcAft>
                <a:spcPts val="600"/>
              </a:spcAft>
              <a:buFont typeface="Arial" panose="020B0604020202020204" pitchFamily="34" charset="0"/>
              <a:buChar char="•"/>
            </a:pPr>
            <a:endParaRPr lang="en-US" dirty="0"/>
          </a:p>
          <a:p>
            <a:pPr indent="-228600">
              <a:lnSpc>
                <a:spcPct val="90000"/>
              </a:lnSpc>
              <a:spcAft>
                <a:spcPts val="600"/>
              </a:spcAft>
              <a:buFont typeface="Arial" panose="020B0604020202020204" pitchFamily="34" charset="0"/>
              <a:buChar char="•"/>
            </a:pPr>
            <a:r>
              <a:rPr lang="en-US" dirty="0"/>
              <a:t>Modelling</a:t>
            </a:r>
          </a:p>
          <a:p>
            <a:pPr indent="-228600">
              <a:lnSpc>
                <a:spcPct val="90000"/>
              </a:lnSpc>
              <a:spcAft>
                <a:spcPts val="600"/>
              </a:spcAft>
              <a:buFont typeface="Arial" panose="020B0604020202020204" pitchFamily="34" charset="0"/>
              <a:buChar char="•"/>
            </a:pPr>
            <a:r>
              <a:rPr lang="en-US" dirty="0"/>
              <a:t>Baseline</a:t>
            </a:r>
          </a:p>
          <a:p>
            <a:pPr indent="-228600">
              <a:lnSpc>
                <a:spcPct val="90000"/>
              </a:lnSpc>
              <a:spcAft>
                <a:spcPts val="600"/>
              </a:spcAft>
              <a:buFont typeface="Arial" panose="020B0604020202020204" pitchFamily="34" charset="0"/>
              <a:buChar char="•"/>
            </a:pPr>
            <a:r>
              <a:rPr lang="en-US" dirty="0"/>
              <a:t>Model</a:t>
            </a:r>
          </a:p>
          <a:p>
            <a:pPr indent="-228600">
              <a:lnSpc>
                <a:spcPct val="90000"/>
              </a:lnSpc>
              <a:spcAft>
                <a:spcPts val="600"/>
              </a:spcAft>
              <a:buFont typeface="Arial" panose="020B0604020202020204" pitchFamily="34" charset="0"/>
              <a:buChar char="•"/>
            </a:pPr>
            <a:endParaRPr lang="en-US" dirty="0"/>
          </a:p>
        </p:txBody>
      </p:sp>
      <p:pic>
        <p:nvPicPr>
          <p:cNvPr id="13" name="Picture 12">
            <a:extLst>
              <a:ext uri="{FF2B5EF4-FFF2-40B4-BE49-F238E27FC236}">
                <a16:creationId xmlns:a16="http://schemas.microsoft.com/office/drawing/2014/main" id="{B59C1C0A-2AD3-48F4-BCD6-6924F70054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80597" y="6234545"/>
            <a:ext cx="1062187" cy="293674"/>
          </a:xfrm>
          <a:prstGeom prst="rect">
            <a:avLst/>
          </a:prstGeom>
        </p:spPr>
      </p:pic>
      <p:pic>
        <p:nvPicPr>
          <p:cNvPr id="14" name="Picture 13">
            <a:extLst>
              <a:ext uri="{FF2B5EF4-FFF2-40B4-BE49-F238E27FC236}">
                <a16:creationId xmlns:a16="http://schemas.microsoft.com/office/drawing/2014/main" id="{12925E33-34D4-4131-8C59-C47374524A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0904" y="6234545"/>
            <a:ext cx="1636680" cy="293674"/>
          </a:xfrm>
          <a:prstGeom prst="rect">
            <a:avLst/>
          </a:prstGeom>
        </p:spPr>
      </p:pic>
      <p:pic>
        <p:nvPicPr>
          <p:cNvPr id="15" name="Picture 14">
            <a:extLst>
              <a:ext uri="{FF2B5EF4-FFF2-40B4-BE49-F238E27FC236}">
                <a16:creationId xmlns:a16="http://schemas.microsoft.com/office/drawing/2014/main" id="{A6E97656-4C26-44D8-AA84-A97AB089C24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47946"/>
          <a:stretch/>
        </p:blipFill>
        <p:spPr>
          <a:xfrm>
            <a:off x="10615797" y="6234545"/>
            <a:ext cx="477653" cy="437418"/>
          </a:xfrm>
          <a:prstGeom prst="rect">
            <a:avLst/>
          </a:prstGeom>
        </p:spPr>
      </p:pic>
      <p:pic>
        <p:nvPicPr>
          <p:cNvPr id="16" name="Picture 15">
            <a:extLst>
              <a:ext uri="{FF2B5EF4-FFF2-40B4-BE49-F238E27FC236}">
                <a16:creationId xmlns:a16="http://schemas.microsoft.com/office/drawing/2014/main" id="{F6986D5C-A5E8-4EED-B4B0-C7252CF7B9F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12781" y="6214763"/>
            <a:ext cx="457200" cy="457200"/>
          </a:xfrm>
          <a:prstGeom prst="rect">
            <a:avLst/>
          </a:prstGeom>
        </p:spPr>
      </p:pic>
    </p:spTree>
    <p:extLst>
      <p:ext uri="{BB962C8B-B14F-4D97-AF65-F5344CB8AC3E}">
        <p14:creationId xmlns:p14="http://schemas.microsoft.com/office/powerpoint/2010/main" val="633824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4675031" cy="830997"/>
          </a:xfrm>
          <a:prstGeom prst="rect">
            <a:avLst/>
          </a:prstGeom>
          <a:noFill/>
        </p:spPr>
        <p:txBody>
          <a:bodyPr wrap="square" rtlCol="0">
            <a:spAutoFit/>
          </a:bodyPr>
          <a:lstStyle/>
          <a:p>
            <a:r>
              <a:rPr lang="en-GB" sz="4800" dirty="0">
                <a:latin typeface="+mj-lt"/>
                <a:cs typeface="Arial" panose="020B0604020202020204" pitchFamily="34" charset="0"/>
              </a:rPr>
              <a:t>Baseline data</a:t>
            </a:r>
          </a:p>
        </p:txBody>
      </p:sp>
      <p:sp>
        <p:nvSpPr>
          <p:cNvPr id="5" name="TextBox 4"/>
          <p:cNvSpPr txBox="1"/>
          <p:nvPr/>
        </p:nvSpPr>
        <p:spPr>
          <a:xfrm>
            <a:off x="440893" y="1891575"/>
            <a:ext cx="9836448" cy="1815882"/>
          </a:xfrm>
          <a:prstGeom prst="rect">
            <a:avLst/>
          </a:prstGeom>
          <a:noFill/>
        </p:spPr>
        <p:txBody>
          <a:bodyPr wrap="square" rtlCol="0">
            <a:spAutoFit/>
          </a:bodyPr>
          <a:lstStyle/>
          <a:p>
            <a:pPr marL="457200" indent="-457200">
              <a:buFont typeface="Arial" panose="020B0604020202020204" pitchFamily="34" charset="0"/>
              <a:buChar char="•"/>
            </a:pPr>
            <a:r>
              <a:rPr lang="en-US" sz="2800" dirty="0"/>
              <a:t>Look at milk yield</a:t>
            </a:r>
          </a:p>
          <a:p>
            <a:pPr marL="457200" indent="-457200">
              <a:buFont typeface="Arial" panose="020B0604020202020204" pitchFamily="34" charset="0"/>
              <a:buChar char="•"/>
            </a:pPr>
            <a:r>
              <a:rPr lang="en-US" sz="2800" dirty="0"/>
              <a:t>Look at land use</a:t>
            </a:r>
          </a:p>
          <a:p>
            <a:pPr marL="457200" indent="-457200">
              <a:buFont typeface="Arial" panose="020B0604020202020204" pitchFamily="34" charset="0"/>
              <a:buChar char="•"/>
            </a:pPr>
            <a:r>
              <a:rPr lang="en-US" sz="2800" dirty="0"/>
              <a:t>What do you think happens to land use when you want to increase milk yield</a:t>
            </a:r>
          </a:p>
        </p:txBody>
      </p:sp>
    </p:spTree>
    <p:extLst>
      <p:ext uri="{BB962C8B-B14F-4D97-AF65-F5344CB8AC3E}">
        <p14:creationId xmlns:p14="http://schemas.microsoft.com/office/powerpoint/2010/main" val="3324658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4675031" cy="830997"/>
          </a:xfrm>
          <a:prstGeom prst="rect">
            <a:avLst/>
          </a:prstGeom>
          <a:noFill/>
        </p:spPr>
        <p:txBody>
          <a:bodyPr wrap="square" rtlCol="0">
            <a:spAutoFit/>
          </a:bodyPr>
          <a:lstStyle/>
          <a:p>
            <a:r>
              <a:rPr lang="en-GB" sz="4800" dirty="0">
                <a:latin typeface="+mj-lt"/>
                <a:cs typeface="Arial" panose="020B0604020202020204" pitchFamily="34" charset="0"/>
              </a:rPr>
              <a:t>Baseline data</a:t>
            </a:r>
          </a:p>
        </p:txBody>
      </p:sp>
    </p:spTree>
    <p:extLst>
      <p:ext uri="{BB962C8B-B14F-4D97-AF65-F5344CB8AC3E}">
        <p14:creationId xmlns:p14="http://schemas.microsoft.com/office/powerpoint/2010/main" val="1253806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8987356-7056-4EDA-90C2-283A63668409}"/>
              </a:ext>
            </a:extLst>
          </p:cNvPr>
          <p:cNvPicPr>
            <a:picLocks noChangeAspect="1"/>
          </p:cNvPicPr>
          <p:nvPr/>
        </p:nvPicPr>
        <p:blipFill rotWithShape="1">
          <a:blip r:embed="rId3"/>
          <a:srcRect t="16543"/>
          <a:stretch/>
        </p:blipFill>
        <p:spPr>
          <a:xfrm>
            <a:off x="3907393" y="1808252"/>
            <a:ext cx="7721389" cy="403045"/>
          </a:xfrm>
          <a:prstGeom prst="rect">
            <a:avLst/>
          </a:prstGeom>
        </p:spPr>
      </p:pic>
      <p:pic>
        <p:nvPicPr>
          <p:cNvPr id="9" name="Picture 8">
            <a:extLst>
              <a:ext uri="{FF2B5EF4-FFF2-40B4-BE49-F238E27FC236}">
                <a16:creationId xmlns:a16="http://schemas.microsoft.com/office/drawing/2014/main" id="{C3379114-A27B-41F2-AD2C-2BF64B53BE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1707" y="2643546"/>
            <a:ext cx="11487150" cy="3209925"/>
          </a:xfrm>
          <a:prstGeom prst="rect">
            <a:avLst/>
          </a:prstGeom>
        </p:spPr>
      </p:pic>
      <p:sp>
        <p:nvSpPr>
          <p:cNvPr id="4" name="TextBox 3"/>
          <p:cNvSpPr txBox="1"/>
          <p:nvPr/>
        </p:nvSpPr>
        <p:spPr>
          <a:xfrm>
            <a:off x="440893" y="493908"/>
            <a:ext cx="4675031" cy="830997"/>
          </a:xfrm>
          <a:prstGeom prst="rect">
            <a:avLst/>
          </a:prstGeom>
          <a:noFill/>
        </p:spPr>
        <p:txBody>
          <a:bodyPr wrap="square" rtlCol="0">
            <a:spAutoFit/>
          </a:bodyPr>
          <a:lstStyle/>
          <a:p>
            <a:r>
              <a:rPr lang="en-GB" sz="4800" dirty="0">
                <a:latin typeface="+mj-lt"/>
                <a:cs typeface="Arial" panose="020B0604020202020204" pitchFamily="34" charset="0"/>
              </a:rPr>
              <a:t>Baseline data</a:t>
            </a:r>
          </a:p>
        </p:txBody>
      </p:sp>
      <p:sp>
        <p:nvSpPr>
          <p:cNvPr id="5" name="Rectangle 4">
            <a:extLst>
              <a:ext uri="{FF2B5EF4-FFF2-40B4-BE49-F238E27FC236}">
                <a16:creationId xmlns:a16="http://schemas.microsoft.com/office/drawing/2014/main" id="{FE4483EF-C11E-4CD5-810A-DDC0C170524B}"/>
              </a:ext>
            </a:extLst>
          </p:cNvPr>
          <p:cNvSpPr/>
          <p:nvPr/>
        </p:nvSpPr>
        <p:spPr>
          <a:xfrm>
            <a:off x="5665304" y="4094921"/>
            <a:ext cx="4154557" cy="433536"/>
          </a:xfrm>
          <a:prstGeom prst="rect">
            <a:avLst/>
          </a:prstGeom>
          <a:noFill/>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6" name="Rectangle 5">
            <a:extLst>
              <a:ext uri="{FF2B5EF4-FFF2-40B4-BE49-F238E27FC236}">
                <a16:creationId xmlns:a16="http://schemas.microsoft.com/office/drawing/2014/main" id="{891751D6-A369-4E87-BF09-33F6AEA0684F}"/>
              </a:ext>
            </a:extLst>
          </p:cNvPr>
          <p:cNvSpPr/>
          <p:nvPr/>
        </p:nvSpPr>
        <p:spPr>
          <a:xfrm>
            <a:off x="3613530" y="1523426"/>
            <a:ext cx="8225327" cy="921599"/>
          </a:xfrm>
          <a:prstGeom prst="rect">
            <a:avLst/>
          </a:prstGeom>
          <a:noFill/>
          <a:ln w="38100">
            <a:solidFill>
              <a:srgbClr val="FF0000"/>
            </a:solidFill>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7" name="Arrow: Up 6">
            <a:extLst>
              <a:ext uri="{FF2B5EF4-FFF2-40B4-BE49-F238E27FC236}">
                <a16:creationId xmlns:a16="http://schemas.microsoft.com/office/drawing/2014/main" id="{CF471C22-69FF-4BAD-8E89-D3207AE0D3C8}"/>
              </a:ext>
            </a:extLst>
          </p:cNvPr>
          <p:cNvSpPr/>
          <p:nvPr/>
        </p:nvSpPr>
        <p:spPr>
          <a:xfrm>
            <a:off x="6977270" y="2478435"/>
            <a:ext cx="715617" cy="1407470"/>
          </a:xfrm>
          <a:prstGeom prst="upArrow">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66554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4675031" cy="830997"/>
          </a:xfrm>
          <a:prstGeom prst="rect">
            <a:avLst/>
          </a:prstGeom>
          <a:noFill/>
        </p:spPr>
        <p:txBody>
          <a:bodyPr wrap="square" rtlCol="0">
            <a:spAutoFit/>
          </a:bodyPr>
          <a:lstStyle/>
          <a:p>
            <a:r>
              <a:rPr lang="en-GB" sz="4800" dirty="0">
                <a:latin typeface="+mj-lt"/>
                <a:cs typeface="Arial" panose="020B0604020202020204" pitchFamily="34" charset="0"/>
              </a:rPr>
              <a:t>Modelled data</a:t>
            </a:r>
          </a:p>
        </p:txBody>
      </p:sp>
      <p:sp>
        <p:nvSpPr>
          <p:cNvPr id="5" name="TextBox 4"/>
          <p:cNvSpPr txBox="1"/>
          <p:nvPr/>
        </p:nvSpPr>
        <p:spPr>
          <a:xfrm>
            <a:off x="440893" y="1891575"/>
            <a:ext cx="9836448" cy="954107"/>
          </a:xfrm>
          <a:prstGeom prst="rect">
            <a:avLst/>
          </a:prstGeom>
          <a:noFill/>
        </p:spPr>
        <p:txBody>
          <a:bodyPr wrap="square" rtlCol="0">
            <a:spAutoFit/>
          </a:bodyPr>
          <a:lstStyle/>
          <a:p>
            <a:pPr marL="457200" indent="-457200">
              <a:buFont typeface="Arial" panose="020B0604020202020204" pitchFamily="34" charset="0"/>
              <a:buChar char="•"/>
            </a:pPr>
            <a:r>
              <a:rPr lang="en-US" sz="2800" dirty="0"/>
              <a:t>Look at milk yield</a:t>
            </a:r>
          </a:p>
          <a:p>
            <a:pPr marL="457200" indent="-457200">
              <a:buFont typeface="Arial" panose="020B0604020202020204" pitchFamily="34" charset="0"/>
              <a:buChar char="•"/>
            </a:pPr>
            <a:r>
              <a:rPr lang="en-US" sz="2800" dirty="0"/>
              <a:t>Look at land use</a:t>
            </a:r>
          </a:p>
        </p:txBody>
      </p:sp>
    </p:spTree>
    <p:extLst>
      <p:ext uri="{BB962C8B-B14F-4D97-AF65-F5344CB8AC3E}">
        <p14:creationId xmlns:p14="http://schemas.microsoft.com/office/powerpoint/2010/main" val="3889993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4675031" cy="830997"/>
          </a:xfrm>
          <a:prstGeom prst="rect">
            <a:avLst/>
          </a:prstGeom>
          <a:noFill/>
        </p:spPr>
        <p:txBody>
          <a:bodyPr wrap="square" rtlCol="0">
            <a:spAutoFit/>
          </a:bodyPr>
          <a:lstStyle/>
          <a:p>
            <a:r>
              <a:rPr lang="en-GB" sz="4800" dirty="0">
                <a:latin typeface="+mj-lt"/>
                <a:cs typeface="Arial" panose="020B0604020202020204" pitchFamily="34" charset="0"/>
              </a:rPr>
              <a:t>Baseline data</a:t>
            </a:r>
          </a:p>
        </p:txBody>
      </p:sp>
      <p:pic>
        <p:nvPicPr>
          <p:cNvPr id="2" name="Picture 1">
            <a:extLst>
              <a:ext uri="{FF2B5EF4-FFF2-40B4-BE49-F238E27FC236}">
                <a16:creationId xmlns:a16="http://schemas.microsoft.com/office/drawing/2014/main" id="{7D9D8184-0B35-408D-BB94-A7FA48CFF2F2}"/>
              </a:ext>
            </a:extLst>
          </p:cNvPr>
          <p:cNvPicPr>
            <a:picLocks noChangeAspect="1"/>
          </p:cNvPicPr>
          <p:nvPr/>
        </p:nvPicPr>
        <p:blipFill>
          <a:blip r:embed="rId3"/>
          <a:stretch>
            <a:fillRect/>
          </a:stretch>
        </p:blipFill>
        <p:spPr>
          <a:xfrm>
            <a:off x="353143" y="2654042"/>
            <a:ext cx="11485714" cy="3209524"/>
          </a:xfrm>
          <a:prstGeom prst="rect">
            <a:avLst/>
          </a:prstGeom>
        </p:spPr>
      </p:pic>
      <p:pic>
        <p:nvPicPr>
          <p:cNvPr id="3" name="Picture 2">
            <a:extLst>
              <a:ext uri="{FF2B5EF4-FFF2-40B4-BE49-F238E27FC236}">
                <a16:creationId xmlns:a16="http://schemas.microsoft.com/office/drawing/2014/main" id="{87E8D0C6-07C2-4187-8248-224F9979BA17}"/>
              </a:ext>
            </a:extLst>
          </p:cNvPr>
          <p:cNvPicPr>
            <a:picLocks noChangeAspect="1"/>
          </p:cNvPicPr>
          <p:nvPr/>
        </p:nvPicPr>
        <p:blipFill rotWithShape="1">
          <a:blip r:embed="rId4"/>
          <a:srcRect t="24759" b="11557"/>
          <a:stretch/>
        </p:blipFill>
        <p:spPr>
          <a:xfrm>
            <a:off x="3907393" y="1819275"/>
            <a:ext cx="7721389" cy="381000"/>
          </a:xfrm>
          <a:prstGeom prst="rect">
            <a:avLst/>
          </a:prstGeom>
          <a:effectLst>
            <a:outerShdw blurRad="50800" dist="38100" dir="5400000" algn="t" rotWithShape="0">
              <a:prstClr val="black">
                <a:alpha val="40000"/>
              </a:prstClr>
            </a:outerShdw>
          </a:effectLst>
        </p:spPr>
      </p:pic>
      <p:sp>
        <p:nvSpPr>
          <p:cNvPr id="5" name="Rectangle 4">
            <a:extLst>
              <a:ext uri="{FF2B5EF4-FFF2-40B4-BE49-F238E27FC236}">
                <a16:creationId xmlns:a16="http://schemas.microsoft.com/office/drawing/2014/main" id="{FE4483EF-C11E-4CD5-810A-DDC0C170524B}"/>
              </a:ext>
            </a:extLst>
          </p:cNvPr>
          <p:cNvSpPr/>
          <p:nvPr/>
        </p:nvSpPr>
        <p:spPr>
          <a:xfrm>
            <a:off x="5665304" y="4094921"/>
            <a:ext cx="4154557" cy="433536"/>
          </a:xfrm>
          <a:prstGeom prst="rect">
            <a:avLst/>
          </a:prstGeom>
          <a:noFill/>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6" name="Rectangle 5">
            <a:extLst>
              <a:ext uri="{FF2B5EF4-FFF2-40B4-BE49-F238E27FC236}">
                <a16:creationId xmlns:a16="http://schemas.microsoft.com/office/drawing/2014/main" id="{891751D6-A369-4E87-BF09-33F6AEA0684F}"/>
              </a:ext>
            </a:extLst>
          </p:cNvPr>
          <p:cNvSpPr/>
          <p:nvPr/>
        </p:nvSpPr>
        <p:spPr>
          <a:xfrm>
            <a:off x="3613530" y="1523426"/>
            <a:ext cx="8225327" cy="921599"/>
          </a:xfrm>
          <a:prstGeom prst="rect">
            <a:avLst/>
          </a:prstGeom>
          <a:noFill/>
          <a:ln w="38100">
            <a:solidFill>
              <a:srgbClr val="FF0000"/>
            </a:solidFill>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7" name="Arrow: Up 6">
            <a:extLst>
              <a:ext uri="{FF2B5EF4-FFF2-40B4-BE49-F238E27FC236}">
                <a16:creationId xmlns:a16="http://schemas.microsoft.com/office/drawing/2014/main" id="{CF471C22-69FF-4BAD-8E89-D3207AE0D3C8}"/>
              </a:ext>
            </a:extLst>
          </p:cNvPr>
          <p:cNvSpPr/>
          <p:nvPr/>
        </p:nvSpPr>
        <p:spPr>
          <a:xfrm>
            <a:off x="6977270" y="2478435"/>
            <a:ext cx="715617" cy="1407470"/>
          </a:xfrm>
          <a:prstGeom prst="upArrow">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54894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4675031" cy="830997"/>
          </a:xfrm>
          <a:prstGeom prst="rect">
            <a:avLst/>
          </a:prstGeom>
          <a:noFill/>
        </p:spPr>
        <p:txBody>
          <a:bodyPr wrap="square" rtlCol="0">
            <a:spAutoFit/>
          </a:bodyPr>
          <a:lstStyle/>
          <a:p>
            <a:r>
              <a:rPr lang="en-GB" sz="4800" dirty="0">
                <a:latin typeface="+mj-lt"/>
                <a:cs typeface="Arial" panose="020B0604020202020204" pitchFamily="34" charset="0"/>
              </a:rPr>
              <a:t>Case study</a:t>
            </a:r>
          </a:p>
        </p:txBody>
      </p:sp>
      <p:sp>
        <p:nvSpPr>
          <p:cNvPr id="5" name="TextBox 4"/>
          <p:cNvSpPr txBox="1"/>
          <p:nvPr/>
        </p:nvSpPr>
        <p:spPr>
          <a:xfrm>
            <a:off x="440893" y="1891575"/>
            <a:ext cx="9836448" cy="523220"/>
          </a:xfrm>
          <a:prstGeom prst="rect">
            <a:avLst/>
          </a:prstGeom>
          <a:noFill/>
        </p:spPr>
        <p:txBody>
          <a:bodyPr wrap="square" rtlCol="0">
            <a:spAutoFit/>
          </a:bodyPr>
          <a:lstStyle/>
          <a:p>
            <a:pPr marL="457200" indent="-457200">
              <a:buFont typeface="Arial" panose="020B0604020202020204" pitchFamily="34" charset="0"/>
              <a:buChar char="•"/>
            </a:pPr>
            <a:r>
              <a:rPr lang="en-US" sz="2800" dirty="0"/>
              <a:t>In groups ask them to look at the case study and discuss.</a:t>
            </a:r>
          </a:p>
        </p:txBody>
      </p:sp>
    </p:spTree>
    <p:extLst>
      <p:ext uri="{BB962C8B-B14F-4D97-AF65-F5344CB8AC3E}">
        <p14:creationId xmlns:p14="http://schemas.microsoft.com/office/powerpoint/2010/main" val="3177122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78020" y="3391655"/>
            <a:ext cx="4675031" cy="830997"/>
          </a:xfrm>
          <a:prstGeom prst="rect">
            <a:avLst/>
          </a:prstGeom>
          <a:noFill/>
        </p:spPr>
        <p:txBody>
          <a:bodyPr wrap="square" rtlCol="0">
            <a:spAutoFit/>
          </a:bodyPr>
          <a:lstStyle/>
          <a:p>
            <a:r>
              <a:rPr lang="en-GB" sz="4800" dirty="0">
                <a:latin typeface="Calibri" panose="020F0502020204030204" pitchFamily="34" charset="0"/>
                <a:cs typeface="Arial" panose="020B0604020202020204" pitchFamily="34" charset="0"/>
              </a:rPr>
              <a:t>CLEANED</a:t>
            </a:r>
            <a:r>
              <a:rPr lang="en-GB" sz="4800" dirty="0">
                <a:latin typeface="Arial" panose="020B0604020202020204" pitchFamily="34" charset="0"/>
                <a:cs typeface="Arial" panose="020B0604020202020204" pitchFamily="34" charset="0"/>
              </a:rPr>
              <a:t> </a:t>
            </a:r>
            <a:r>
              <a:rPr lang="en-GB" sz="4800" dirty="0">
                <a:latin typeface="Calibri Light" panose="020F0302020204030204" pitchFamily="34" charset="0"/>
                <a:cs typeface="Arial" panose="020B0604020202020204" pitchFamily="34" charset="0"/>
              </a:rPr>
              <a:t>Tool</a:t>
            </a:r>
            <a:endParaRPr lang="en-GB" dirty="0">
              <a:latin typeface="Calibri Light" panose="020F0302020204030204" pitchFamily="34" charset="0"/>
              <a:cs typeface="Arial" panose="020B0604020202020204" pitchFamily="34" charset="0"/>
            </a:endParaRPr>
          </a:p>
        </p:txBody>
      </p:sp>
      <p:sp>
        <p:nvSpPr>
          <p:cNvPr id="6" name="TextBox 5"/>
          <p:cNvSpPr txBox="1"/>
          <p:nvPr/>
        </p:nvSpPr>
        <p:spPr>
          <a:xfrm>
            <a:off x="1278020" y="4222652"/>
            <a:ext cx="9836448" cy="954107"/>
          </a:xfrm>
          <a:prstGeom prst="rect">
            <a:avLst/>
          </a:prstGeom>
          <a:noFill/>
        </p:spPr>
        <p:txBody>
          <a:bodyPr wrap="square" rtlCol="0">
            <a:spAutoFit/>
          </a:bodyPr>
          <a:lstStyle/>
          <a:p>
            <a:r>
              <a:rPr lang="en-US" sz="2800" dirty="0"/>
              <a:t>a minimum data tool for rapid ex-ante impact assessment of productivity, nitrogen balance, soil erosion, GHG emissions</a:t>
            </a:r>
            <a:endParaRPr lang="en-GB" sz="105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375C5DBC-541D-470A-B0B1-572E145B9583}"/>
              </a:ext>
            </a:extLst>
          </p:cNvPr>
          <p:cNvSpPr txBox="1"/>
          <p:nvPr/>
        </p:nvSpPr>
        <p:spPr>
          <a:xfrm>
            <a:off x="9326800" y="2652992"/>
            <a:ext cx="664748" cy="1569660"/>
          </a:xfrm>
          <a:prstGeom prst="rect">
            <a:avLst/>
          </a:prstGeom>
          <a:noFill/>
        </p:spPr>
        <p:txBody>
          <a:bodyPr wrap="square" rtlCol="0">
            <a:spAutoFit/>
          </a:bodyPr>
          <a:lstStyle/>
          <a:p>
            <a:r>
              <a:rPr lang="en-GB" sz="9600" dirty="0">
                <a:latin typeface="Montserrat" panose="02000505000000020004" pitchFamily="2" charset="0"/>
                <a:cs typeface="Arial" panose="020B0604020202020204" pitchFamily="34" charset="0"/>
              </a:rPr>
              <a:t>9</a:t>
            </a:r>
          </a:p>
        </p:txBody>
      </p:sp>
    </p:spTree>
    <p:extLst>
      <p:ext uri="{BB962C8B-B14F-4D97-AF65-F5344CB8AC3E}">
        <p14:creationId xmlns:p14="http://schemas.microsoft.com/office/powerpoint/2010/main" val="18838439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5e8ae39c98a0659ce355573fbcffd8e8e4ee6aea"/>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1157</TotalTime>
  <Words>405</Words>
  <Application>Microsoft Office PowerPoint</Application>
  <PresentationFormat>Widescreen</PresentationFormat>
  <Paragraphs>63</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Montserrat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Sambati, Philip (ILRI)</dc:creator>
  <cp:lastModifiedBy>Sambati, Phillip (ILRI)</cp:lastModifiedBy>
  <cp:revision>66</cp:revision>
  <cp:lastPrinted>2018-01-29T04:48:21Z</cp:lastPrinted>
  <dcterms:created xsi:type="dcterms:W3CDTF">2017-09-03T07:10:33Z</dcterms:created>
  <dcterms:modified xsi:type="dcterms:W3CDTF">2018-01-29T05:07:05Z</dcterms:modified>
</cp:coreProperties>
</file>